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7" r:id="rId2"/>
    <p:sldId id="309" r:id="rId3"/>
    <p:sldId id="312" r:id="rId4"/>
    <p:sldId id="310" r:id="rId5"/>
    <p:sldId id="311" r:id="rId6"/>
    <p:sldId id="314" r:id="rId7"/>
    <p:sldId id="315" r:id="rId8"/>
    <p:sldId id="316" r:id="rId9"/>
    <p:sldId id="308" r:id="rId10"/>
    <p:sldId id="264" r:id="rId11"/>
    <p:sldId id="295" r:id="rId12"/>
    <p:sldId id="296" r:id="rId13"/>
    <p:sldId id="297" r:id="rId14"/>
    <p:sldId id="298" r:id="rId15"/>
    <p:sldId id="265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</p:sldIdLst>
  <p:sldSz cx="9144000" cy="5400675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0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516" y="84"/>
      </p:cViewPr>
      <p:guideLst>
        <p:guide orient="horz" pos="170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6BF7A6-CE7D-4B40-8DE3-59388B23FAC9}" type="datetimeFigureOut">
              <a:rPr lang="id-ID" smtClean="0"/>
              <a:pPr/>
              <a:t>10/03/2025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27050" y="685800"/>
            <a:ext cx="5803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E47FF-3C95-4493-9CBC-455A57CB85B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16931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27050" y="685800"/>
            <a:ext cx="58039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For more sample templates, click the File tab, and then on the New tab, click Sample Templates.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414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27050" y="685800"/>
            <a:ext cx="58039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For more sample templates, click the File tab, and then on the New tab, click Sample Templates.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134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27050" y="685800"/>
            <a:ext cx="58039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488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27050" y="685800"/>
            <a:ext cx="58039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488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27050" y="685800"/>
            <a:ext cx="58039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982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341245"/>
            <a:ext cx="6726063" cy="21730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8" y="3342028"/>
            <a:ext cx="2307831" cy="21809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201260" y="2058646"/>
            <a:ext cx="6726064" cy="1307511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 userDrawn="1"/>
        </p:nvSpPr>
        <p:spPr>
          <a:xfrm>
            <a:off x="6833787" y="2039687"/>
            <a:ext cx="2307832" cy="13075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152796"/>
            <a:ext cx="6108101" cy="1081293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7FAAE-970F-440E-AD00-636D9F97F81A}" type="datetime1">
              <a:rPr lang="id-ID" smtClean="0"/>
              <a:pPr/>
              <a:t>10/03/2025</a:t>
            </a:fld>
            <a:endParaRPr lang="id-ID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0DA2FB4-EA3C-4EBD-A2E1-716F96B565B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5559" y="3251479"/>
            <a:ext cx="4794945" cy="8779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41510" y="2165890"/>
            <a:ext cx="878916" cy="1068198"/>
          </a:xfrm>
        </p:spPr>
        <p:txBody>
          <a:bodyPr/>
          <a:lstStyle/>
          <a:p>
            <a:fld id="{BE085E20-B3AC-422B-8BDE-5C9C7F40CF4F}" type="slidenum">
              <a:rPr lang="id-ID" smtClean="0"/>
              <a:pPr/>
              <a:t>‹#›</a:t>
            </a:fld>
            <a:endParaRPr lang="id-ID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BE1E56-C635-4C02-8B3C-315ED8EAB24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347831" y="2114265"/>
            <a:ext cx="1206307" cy="1127976"/>
          </a:xfrm>
          <a:prstGeom prst="rect">
            <a:avLst/>
          </a:prstGeom>
        </p:spPr>
      </p:pic>
      <p:pic>
        <p:nvPicPr>
          <p:cNvPr id="12" name="Picture 2" descr="http://t1.gstatic.com/images?q=tbn:ANd9GcQKWvhXF6DevfG2RiG0-taG6iMcmevbF8xyVERXpKbNmaep0zUD">
            <a:extLst>
              <a:ext uri="{FF2B5EF4-FFF2-40B4-BE49-F238E27FC236}">
                <a16:creationId xmlns:a16="http://schemas.microsoft.com/office/drawing/2014/main" id="{779B633D-299A-4B14-83D7-16F148A6546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88169"/>
            <a:ext cx="3773010" cy="1125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551564"/>
            <a:ext cx="7828359" cy="252917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552347"/>
            <a:ext cx="1202248" cy="11361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1" y="480060"/>
            <a:ext cx="7828359" cy="1077456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80060"/>
            <a:ext cx="1202248" cy="1077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1E72A-627B-4C88-A8ED-02E95C5C0869}" type="datetime1">
              <a:rPr lang="id-ID" smtClean="0"/>
              <a:pPr/>
              <a:t>10/03/2025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5E20-B3AC-422B-8BDE-5C9C7F40CF4F}" type="slidenum">
              <a:rPr lang="id-ID" smtClean="0"/>
              <a:pPr/>
              <a:t>‹#›</a:t>
            </a:fld>
            <a:endParaRPr lang="id-ID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8439"/>
            <a:ext cx="7828359" cy="252917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68" y="3219222"/>
            <a:ext cx="1202248" cy="11361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146935"/>
            <a:ext cx="7828359" cy="1077456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69" y="2146935"/>
            <a:ext cx="1202248" cy="1077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3" y="2260042"/>
            <a:ext cx="7210395" cy="858996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3" y="3332836"/>
            <a:ext cx="7210395" cy="1341913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740F1-52FC-4225-80E0-73B81628729E}" type="datetime1">
              <a:rPr lang="id-ID" smtClean="0"/>
              <a:pPr/>
              <a:t>10/03/2025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7093" y="2260044"/>
            <a:ext cx="865613" cy="858996"/>
          </a:xfrm>
        </p:spPr>
        <p:txBody>
          <a:bodyPr/>
          <a:lstStyle/>
          <a:p>
            <a:fld id="{BE085E20-B3AC-422B-8BDE-5C9C7F40CF4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551564"/>
            <a:ext cx="7828359" cy="252917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552347"/>
            <a:ext cx="1202248" cy="11361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" y="480060"/>
            <a:ext cx="7828359" cy="1077456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80060"/>
            <a:ext cx="1202248" cy="1077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0241" y="1840288"/>
            <a:ext cx="3523769" cy="28344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5592" y="1840288"/>
            <a:ext cx="3525044" cy="28344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8AF89-D909-4BB0-B8BA-F653162F9494}" type="datetime1">
              <a:rPr lang="id-ID" smtClean="0"/>
              <a:pPr/>
              <a:t>10/03/2025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5E20-B3AC-422B-8BDE-5C9C7F40CF4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551564"/>
            <a:ext cx="7828359" cy="252917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552347"/>
            <a:ext cx="1202248" cy="11361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1" y="480060"/>
            <a:ext cx="7828359" cy="1077456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7939371" y="480060"/>
            <a:ext cx="1202248" cy="1077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593169"/>
            <a:ext cx="7210397" cy="8512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9764" y="1840289"/>
            <a:ext cx="3354245" cy="54584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42" y="2386132"/>
            <a:ext cx="3523766" cy="22886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5117" y="1840287"/>
            <a:ext cx="3355521" cy="5450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95593" y="2386132"/>
            <a:ext cx="3525044" cy="22886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81AC0-C25A-4015-A3C9-F5AF86A06108}" type="datetime1">
              <a:rPr lang="id-ID" smtClean="0"/>
              <a:pPr/>
              <a:t>10/03/2025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5E20-B3AC-422B-8BDE-5C9C7F40CF4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551564"/>
            <a:ext cx="7828359" cy="252917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552347"/>
            <a:ext cx="1202248" cy="11361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1" y="480060"/>
            <a:ext cx="7828359" cy="1077456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7939371" y="480060"/>
            <a:ext cx="1202248" cy="1077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2072-079D-4866-B2D2-DE3D73032F24}" type="datetime1">
              <a:rPr lang="id-ID" smtClean="0"/>
              <a:pPr/>
              <a:t>10/03/2025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5E20-B3AC-422B-8BDE-5C9C7F40CF4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552347"/>
            <a:ext cx="1202248" cy="11361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939371" y="480060"/>
            <a:ext cx="1202248" cy="1077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49285-4D5D-4865-9958-5B7F401B83F6}" type="datetime1">
              <a:rPr lang="id-ID" smtClean="0"/>
              <a:pPr/>
              <a:t>10/03/2025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5E20-B3AC-422B-8BDE-5C9C7F40CF4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551564"/>
            <a:ext cx="7828359" cy="252917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552347"/>
            <a:ext cx="1202248" cy="11361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" y="480060"/>
            <a:ext cx="7828359" cy="1077456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80060"/>
            <a:ext cx="1202248" cy="1077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593166"/>
            <a:ext cx="7210394" cy="8512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1840289"/>
            <a:ext cx="4206252" cy="2834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1840288"/>
            <a:ext cx="2842559" cy="283446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41A38-E35B-438E-9C3E-D77A050E2A4A}" type="datetime1">
              <a:rPr lang="id-ID" smtClean="0"/>
              <a:pPr/>
              <a:t>10/03/2025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5E20-B3AC-422B-8BDE-5C9C7F40CF4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551564"/>
            <a:ext cx="7828359" cy="252917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552347"/>
            <a:ext cx="1202248" cy="11361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" y="480060"/>
            <a:ext cx="7828359" cy="1077456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480060"/>
            <a:ext cx="1202248" cy="1077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4" y="593167"/>
            <a:ext cx="7210393" cy="85123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51251" y="1840288"/>
            <a:ext cx="4069387" cy="2834458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1840288"/>
            <a:ext cx="2907192" cy="2834461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3441-B8F4-4F9F-A977-95F5E4046F59}" type="datetime1">
              <a:rPr lang="id-ID" smtClean="0"/>
              <a:pPr/>
              <a:t>10/03/2025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5E20-B3AC-422B-8BDE-5C9C7F40CF4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4668794"/>
            <a:ext cx="7828359" cy="252917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669577"/>
            <a:ext cx="1202248" cy="11361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" y="3597291"/>
            <a:ext cx="7828359" cy="1077456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597291"/>
            <a:ext cx="1202248" cy="1077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2" y="3710399"/>
            <a:ext cx="7210394" cy="356778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0242" y="480059"/>
            <a:ext cx="7210394" cy="2826790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0" y="4071048"/>
            <a:ext cx="7210397" cy="49059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B285C-9ECC-498C-B6BA-1CBD5CEB556C}" type="datetime1">
              <a:rPr lang="id-ID" smtClean="0"/>
              <a:pPr/>
              <a:t>10/03/2025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3" y="3710157"/>
            <a:ext cx="865613" cy="858996"/>
          </a:xfrm>
        </p:spPr>
        <p:txBody>
          <a:bodyPr/>
          <a:lstStyle/>
          <a:p>
            <a:fld id="{BE085E20-B3AC-422B-8BDE-5C9C7F40CF4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4668794"/>
            <a:ext cx="7828359" cy="252917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669577"/>
            <a:ext cx="1202248" cy="11361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" y="3597291"/>
            <a:ext cx="7828359" cy="1077456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7939371" y="3597291"/>
            <a:ext cx="1202248" cy="1077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1" y="480057"/>
            <a:ext cx="7210394" cy="282929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710398"/>
            <a:ext cx="7210394" cy="85899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1611A-3BCF-4B46-8284-0F65B0EB0516}" type="datetime1">
              <a:rPr lang="id-ID" smtClean="0"/>
              <a:pPr/>
              <a:t>10/03/2025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3" y="3710398"/>
            <a:ext cx="865613" cy="858996"/>
          </a:xfrm>
        </p:spPr>
        <p:txBody>
          <a:bodyPr/>
          <a:lstStyle/>
          <a:p>
            <a:fld id="{BE085E20-B3AC-422B-8BDE-5C9C7F40CF4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4668794"/>
            <a:ext cx="7828359" cy="252917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669577"/>
            <a:ext cx="1202248" cy="11361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1" y="3597291"/>
            <a:ext cx="7828359" cy="1077456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7939371" y="3597291"/>
            <a:ext cx="1202248" cy="1077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92" y="480060"/>
            <a:ext cx="6539158" cy="2390898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051717" y="2877036"/>
            <a:ext cx="6117434" cy="4323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2" y="3710398"/>
            <a:ext cx="7210394" cy="8589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D8F3-5DF0-49A3-BA45-D7526947264C}" type="datetime1">
              <a:rPr lang="id-ID" smtClean="0"/>
              <a:pPr/>
              <a:t>10/03/2025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3" y="3709067"/>
            <a:ext cx="865613" cy="858996"/>
          </a:xfrm>
        </p:spPr>
        <p:txBody>
          <a:bodyPr/>
          <a:lstStyle/>
          <a:p>
            <a:fld id="{BE085E20-B3AC-422B-8BDE-5C9C7F40CF4F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6" name="TextBox 15"/>
          <p:cNvSpPr txBox="1"/>
          <p:nvPr/>
        </p:nvSpPr>
        <p:spPr>
          <a:xfrm>
            <a:off x="437679" y="589141"/>
            <a:ext cx="457200" cy="4605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47107" y="2388900"/>
            <a:ext cx="457200" cy="4605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4668794"/>
            <a:ext cx="7828359" cy="252917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4669577"/>
            <a:ext cx="1202248" cy="11361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1" y="3597291"/>
            <a:ext cx="7828359" cy="1077456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7939371" y="3597291"/>
            <a:ext cx="1202248" cy="1077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240" y="3710398"/>
            <a:ext cx="7210397" cy="4634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0241" y="4173868"/>
            <a:ext cx="7210397" cy="395526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D4D2C-C602-4BE5-B5FC-4EE1D53B616C}" type="datetime1">
              <a:rPr lang="id-ID" smtClean="0"/>
              <a:pPr/>
              <a:t>10/03/2025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47093" y="3709067"/>
            <a:ext cx="865613" cy="858996"/>
          </a:xfrm>
        </p:spPr>
        <p:txBody>
          <a:bodyPr/>
          <a:lstStyle/>
          <a:p>
            <a:fld id="{BE085E20-B3AC-422B-8BDE-5C9C7F40CF4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551564"/>
            <a:ext cx="7828359" cy="252917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552347"/>
            <a:ext cx="1202248" cy="113613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1" y="480060"/>
            <a:ext cx="7828359" cy="1077456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7939371" y="480060"/>
            <a:ext cx="1202248" cy="1077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01917" y="593167"/>
            <a:ext cx="7218720" cy="85123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95709" y="1840288"/>
            <a:ext cx="2302526" cy="45380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0242" y="2380356"/>
            <a:ext cx="2287277" cy="229439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67019" y="1840288"/>
            <a:ext cx="2297430" cy="45380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59103" y="2380356"/>
            <a:ext cx="2297430" cy="229439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18118" y="1840288"/>
            <a:ext cx="2302519" cy="45380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418118" y="2380356"/>
            <a:ext cx="2302519" cy="229439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7E453-5167-4C72-B428-D49C9A5C7329}" type="datetime1">
              <a:rPr lang="id-ID" smtClean="0"/>
              <a:pPr/>
              <a:t>10/03/2025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5E20-B3AC-422B-8BDE-5C9C7F40CF4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551564"/>
            <a:ext cx="7828359" cy="252917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552347"/>
            <a:ext cx="1202248" cy="11361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1" y="480060"/>
            <a:ext cx="7828359" cy="1077456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80060"/>
            <a:ext cx="1202248" cy="1077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0243" y="593167"/>
            <a:ext cx="7210395" cy="85123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0240" y="3384284"/>
            <a:ext cx="2287279" cy="45380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0240" y="1840287"/>
            <a:ext cx="2287279" cy="120015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0240" y="3838090"/>
            <a:ext cx="2287279" cy="83665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59103" y="3384284"/>
            <a:ext cx="2297430" cy="45380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59103" y="1840287"/>
            <a:ext cx="2297430" cy="120015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58089" y="3838089"/>
            <a:ext cx="2300473" cy="83665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423010" y="3384284"/>
            <a:ext cx="2297629" cy="45380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423009" y="1840287"/>
            <a:ext cx="2297629" cy="120015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422915" y="3838088"/>
            <a:ext cx="2300672" cy="83665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801C4-7F9A-4DA6-BDA5-19877767CF62}" type="datetime1">
              <a:rPr lang="id-ID" smtClean="0"/>
              <a:pPr/>
              <a:t>10/03/2025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5E20-B3AC-422B-8BDE-5C9C7F40CF4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551564"/>
            <a:ext cx="7828359" cy="252917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552347"/>
            <a:ext cx="1202248" cy="11361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1" y="480060"/>
            <a:ext cx="7828359" cy="1077456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939371" y="480060"/>
            <a:ext cx="1202248" cy="1077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D2503-7F68-4B87-8F04-B0C9F6F64283}" type="datetime1">
              <a:rPr lang="id-ID" smtClean="0"/>
              <a:pPr/>
              <a:t>10/03/2025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85E20-B3AC-422B-8BDE-5C9C7F40CF4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5991400" y="1497803"/>
            <a:ext cx="4021753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7371096" y="4256422"/>
            <a:ext cx="1262360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96923" y="480058"/>
            <a:ext cx="805352" cy="34285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480059"/>
            <a:ext cx="6652503" cy="41946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05344" y="4674748"/>
            <a:ext cx="2057400" cy="287536"/>
          </a:xfrm>
        </p:spPr>
        <p:txBody>
          <a:bodyPr/>
          <a:lstStyle/>
          <a:p>
            <a:fld id="{290BC84E-875A-4013-AD4F-BF66FB92C9FD}" type="datetime1">
              <a:rPr lang="id-ID" smtClean="0"/>
              <a:pPr/>
              <a:t>10/03/2025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4674749"/>
            <a:ext cx="4595104" cy="287536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73164" y="4251425"/>
            <a:ext cx="865613" cy="858996"/>
          </a:xfrm>
        </p:spPr>
        <p:txBody>
          <a:bodyPr anchor="t"/>
          <a:lstStyle>
            <a:lvl1pPr algn="ctr">
              <a:defRPr/>
            </a:lvl1pPr>
          </a:lstStyle>
          <a:p>
            <a:fld id="{BE085E20-B3AC-422B-8BDE-5C9C7F40CF4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: Empha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E750C-9AEF-41F3-9F08-F8EF5075FB9D}" type="datetime1">
              <a:rPr lang="id-ID" smtClean="0"/>
              <a:pPr/>
              <a:t>10/03/2025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90402" y="2426288"/>
            <a:ext cx="8686800" cy="862786"/>
          </a:xfrm>
        </p:spPr>
        <p:txBody>
          <a:bodyPr>
            <a:normAutofit/>
          </a:bodyPr>
          <a:lstStyle>
            <a:lvl1pPr algn="ctr">
              <a:defRPr lang="en-US" sz="4400" b="1" kern="1200" spc="-144" baseline="0" dirty="0" smtClean="0">
                <a:ln>
                  <a:gradFill>
                    <a:gsLst>
                      <a:gs pos="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schemeClr val="bg1">
                        <a:lumMod val="75000"/>
                      </a:schemeClr>
                    </a:gs>
                    <a:gs pos="91000">
                      <a:schemeClr val="bg1"/>
                    </a:gs>
                  </a:gsLst>
                  <a:lin ang="16200000" scaled="1"/>
                </a:gradFill>
                <a:effectLst>
                  <a:outerShdw blurRad="38100" algn="ctr" rotWithShape="0">
                    <a:prstClr val="black">
                      <a:alpha val="25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83954" y="1909493"/>
            <a:ext cx="8694000" cy="503813"/>
          </a:xfrm>
        </p:spPr>
        <p:txBody>
          <a:bodyPr anchor="b">
            <a:normAutofit/>
          </a:bodyPr>
          <a:lstStyle>
            <a:lvl1pPr marL="0" indent="0" algn="ctr">
              <a:buNone/>
              <a:defRPr lang="en-US" sz="2700" kern="1200" dirty="0" smtClean="0">
                <a:solidFill>
                  <a:srgbClr val="2E507A">
                    <a:alpha val="81000"/>
                  </a:srgbClr>
                </a:solidFill>
                <a:latin typeface="+mn-lt"/>
                <a:ea typeface="+mn-ea"/>
                <a:cs typeface="+mn-cs"/>
              </a:defRPr>
            </a:lvl1pPr>
            <a:lvl2pPr marL="440767" indent="0">
              <a:buNone/>
              <a:defRPr sz="2000" b="1"/>
            </a:lvl2pPr>
            <a:lvl3pPr marL="881534" indent="0">
              <a:buNone/>
              <a:defRPr sz="1700" b="1"/>
            </a:lvl3pPr>
            <a:lvl4pPr marL="1322301" indent="0">
              <a:buNone/>
              <a:defRPr sz="1600" b="1"/>
            </a:lvl4pPr>
            <a:lvl5pPr marL="1763068" indent="0">
              <a:buNone/>
              <a:defRPr sz="1600" b="1"/>
            </a:lvl5pPr>
            <a:lvl6pPr marL="2203835" indent="0">
              <a:buNone/>
              <a:defRPr sz="1600" b="1"/>
            </a:lvl6pPr>
            <a:lvl7pPr marL="2644603" indent="0">
              <a:buNone/>
              <a:defRPr sz="1600" b="1"/>
            </a:lvl7pPr>
            <a:lvl8pPr marL="3085370" indent="0">
              <a:buNone/>
              <a:defRPr sz="1600" b="1"/>
            </a:lvl8pPr>
            <a:lvl9pPr marL="352613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8972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341245"/>
            <a:ext cx="6726063" cy="21730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8" y="3342028"/>
            <a:ext cx="2307831" cy="21809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39100" y="362971"/>
            <a:ext cx="6726064" cy="1307511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 userDrawn="1"/>
        </p:nvSpPr>
        <p:spPr>
          <a:xfrm>
            <a:off x="6797068" y="345879"/>
            <a:ext cx="2307832" cy="13075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0621" y="438391"/>
            <a:ext cx="6108101" cy="1081293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7FAAE-970F-440E-AD00-636D9F97F81A}" type="datetime1">
              <a:rPr lang="id-ID" smtClean="0"/>
              <a:pPr/>
              <a:t>10/03/2025</a:t>
            </a:fld>
            <a:endParaRPr lang="id-ID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0DA2FB4-EA3C-4EBD-A2E1-716F96B565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1537" t="53276" b="14555"/>
          <a:stretch/>
        </p:blipFill>
        <p:spPr>
          <a:xfrm>
            <a:off x="6012160" y="5209957"/>
            <a:ext cx="3282777" cy="217304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1588" y="5031072"/>
            <a:ext cx="6155443" cy="287537"/>
          </a:xfrm>
        </p:spPr>
        <p:txBody>
          <a:bodyPr/>
          <a:lstStyle/>
          <a:p>
            <a:endParaRPr lang="id-ID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41510" y="2165890"/>
            <a:ext cx="878916" cy="1068198"/>
          </a:xfrm>
        </p:spPr>
        <p:txBody>
          <a:bodyPr/>
          <a:lstStyle/>
          <a:p>
            <a:fld id="{BE085E20-B3AC-422B-8BDE-5C9C7F40CF4F}" type="slidenum">
              <a:rPr lang="id-ID" smtClean="0"/>
              <a:pPr/>
              <a:t>‹#›</a:t>
            </a:fld>
            <a:endParaRPr lang="id-ID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BE1E56-C635-4C02-8B3C-315ED8EAB24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367072" y="383619"/>
            <a:ext cx="1206307" cy="1127976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2E73817-B065-4D93-AA13-2A970BD22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0621" y="1918155"/>
            <a:ext cx="6155443" cy="2756593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8478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2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40067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0241" y="593167"/>
            <a:ext cx="7210396" cy="851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0241" y="1840288"/>
            <a:ext cx="7210396" cy="28344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63236" y="4674748"/>
            <a:ext cx="2057400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98EA6-45DA-45DA-9F0B-B282F690C04E}" type="datetime1">
              <a:rPr lang="id-ID" smtClean="0"/>
              <a:pPr/>
              <a:t>10/03/2025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0242" y="4674749"/>
            <a:ext cx="5152995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47093" y="593168"/>
            <a:ext cx="865613" cy="8589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085E20-B3AC-422B-8BDE-5C9C7F40CF4F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07504" y="2013561"/>
            <a:ext cx="6485386" cy="1190832"/>
          </a:xfrm>
        </p:spPr>
        <p:txBody>
          <a:bodyPr/>
          <a:lstStyle/>
          <a:p>
            <a:pPr algn="ctr"/>
            <a:r>
              <a:rPr lang="en-US" sz="3600" dirty="0">
                <a:latin typeface="Berlin Sans FB" pitchFamily="34" charset="0"/>
              </a:rPr>
              <a:t>KEAMANAN INFORMASI </a:t>
            </a:r>
          </a:p>
        </p:txBody>
      </p:sp>
    </p:spTree>
    <p:extLst>
      <p:ext uri="{BB962C8B-B14F-4D97-AF65-F5344CB8AC3E}">
        <p14:creationId xmlns:p14="http://schemas.microsoft.com/office/powerpoint/2010/main" val="167862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85CB8-8324-4A9F-8B39-AE6F16ED3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E33AA7-DC62-4CDD-BD1B-C114D479A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4018" cy="539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005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2C0500-791B-4A47-8358-5B5A798FF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22" y="0"/>
            <a:ext cx="9148842" cy="558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974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59635-E3D2-4242-9CE7-DBABC6C6C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6EB52-A120-490F-97A3-E2E330646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F34D61-FFC9-4B77-9542-0241FB029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8842" cy="539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148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4D2CF-6363-4F4C-AC06-3F7DA9548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E2D7E3D-8002-46C9-8957-8918A077AF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"/>
            <a:ext cx="9144000" cy="540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794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8FC58F-B7E0-4762-936F-FE0CCACAE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8842" cy="539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551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C5CF15-E0BB-4680-AB2F-68556A913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142"/>
            <a:ext cx="9144000" cy="5334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833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856FF3F-8C18-4453-96BA-4FA2EE3D6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8842" cy="539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001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07504" y="396081"/>
            <a:ext cx="6485386" cy="1190832"/>
          </a:xfrm>
        </p:spPr>
        <p:txBody>
          <a:bodyPr/>
          <a:lstStyle/>
          <a:p>
            <a:pPr algn="ctr"/>
            <a:r>
              <a:rPr lang="en-US" sz="3600" dirty="0" err="1">
                <a:latin typeface="Berlin Sans FB" pitchFamily="34" charset="0"/>
              </a:rPr>
              <a:t>Ancaman</a:t>
            </a:r>
            <a:r>
              <a:rPr lang="en-US" sz="3600" dirty="0">
                <a:latin typeface="Berlin Sans FB" pitchFamily="34" charset="0"/>
              </a:rPr>
              <a:t> </a:t>
            </a:r>
            <a:r>
              <a:rPr lang="en-US" sz="3600" dirty="0" err="1">
                <a:latin typeface="Berlin Sans FB" pitchFamily="34" charset="0"/>
              </a:rPr>
              <a:t>Aset</a:t>
            </a:r>
            <a:r>
              <a:rPr lang="en-US" sz="3600" dirty="0">
                <a:latin typeface="Berlin Sans FB" pitchFamily="34" charset="0"/>
              </a:rPr>
              <a:t> </a:t>
            </a:r>
            <a:r>
              <a:rPr lang="en-US" sz="3600" dirty="0" err="1">
                <a:latin typeface="Berlin Sans FB" pitchFamily="34" charset="0"/>
              </a:rPr>
              <a:t>Informasi</a:t>
            </a:r>
            <a:br>
              <a:rPr lang="en-US" sz="3600" dirty="0">
                <a:latin typeface="Berlin Sans FB" pitchFamily="34" charset="0"/>
              </a:rPr>
            </a:br>
            <a:r>
              <a:rPr lang="en-US" sz="3600" dirty="0">
                <a:latin typeface="Berlin Sans FB" pitchFamily="34" charset="0"/>
              </a:rPr>
              <a:t> 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244D508C-7CA4-4F72-8FEC-FC29AE6B3A50}"/>
              </a:ext>
            </a:extLst>
          </p:cNvPr>
          <p:cNvSpPr txBox="1">
            <a:spLocks/>
          </p:cNvSpPr>
          <p:nvPr/>
        </p:nvSpPr>
        <p:spPr>
          <a:xfrm>
            <a:off x="142844" y="1771643"/>
            <a:ext cx="6485386" cy="3410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</a:pPr>
            <a:endParaRPr lang="id-ID" sz="1800" dirty="0">
              <a:solidFill>
                <a:schemeClr val="tx1"/>
              </a:solidFill>
            </a:endParaRP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2857ECE0-2715-454C-8904-2D1456DB76F0}"/>
              </a:ext>
            </a:extLst>
          </p:cNvPr>
          <p:cNvSpPr txBox="1">
            <a:spLocks/>
          </p:cNvSpPr>
          <p:nvPr/>
        </p:nvSpPr>
        <p:spPr>
          <a:xfrm>
            <a:off x="530362" y="1980257"/>
            <a:ext cx="5710349" cy="27093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157"/>
              </a:spcBef>
            </a:pPr>
            <a:r>
              <a:rPr lang="en-US" sz="1800" dirty="0" err="1">
                <a:solidFill>
                  <a:schemeClr val="tx1"/>
                </a:solidFill>
              </a:rPr>
              <a:t>Ancaman</a:t>
            </a:r>
            <a:r>
              <a:rPr lang="en-US" sz="1800" dirty="0">
                <a:solidFill>
                  <a:schemeClr val="tx1"/>
                </a:solidFill>
              </a:rPr>
              <a:t> Internal dan </a:t>
            </a:r>
            <a:r>
              <a:rPr lang="en-US" sz="1800" dirty="0" err="1">
                <a:solidFill>
                  <a:schemeClr val="tx1"/>
                </a:solidFill>
              </a:rPr>
              <a:t>Eksternal</a:t>
            </a:r>
            <a:endParaRPr lang="en-US" sz="1800" dirty="0">
              <a:solidFill>
                <a:schemeClr val="tx1"/>
              </a:solidFill>
            </a:endParaRPr>
          </a:p>
          <a:p>
            <a:pPr marL="403225" algn="just">
              <a:spcBef>
                <a:spcPts val="1157"/>
              </a:spcBef>
            </a:pPr>
            <a:r>
              <a:rPr lang="id-ID" sz="1800" dirty="0">
                <a:solidFill>
                  <a:schemeClr val="tx1"/>
                </a:solidFill>
              </a:rPr>
              <a:t>Pencurian (fisik dan non fisik)</a:t>
            </a:r>
          </a:p>
          <a:p>
            <a:pPr marL="403225" algn="just">
              <a:spcBef>
                <a:spcPts val="1157"/>
              </a:spcBef>
            </a:pPr>
            <a:r>
              <a:rPr lang="id-ID" sz="1800" i="1" dirty="0">
                <a:solidFill>
                  <a:schemeClr val="tx1"/>
                </a:solidFill>
              </a:rPr>
              <a:t>Data loss </a:t>
            </a:r>
            <a:r>
              <a:rPr lang="id-ID" sz="1800" dirty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id-ID" sz="1800" dirty="0">
                <a:solidFill>
                  <a:schemeClr val="tx1"/>
                </a:solidFill>
              </a:rPr>
              <a:t>kegagalan hardware, malfungsi dari aplikasi, human error, virus dll</a:t>
            </a:r>
          </a:p>
          <a:p>
            <a:pPr marL="403225" algn="just">
              <a:spcBef>
                <a:spcPts val="1157"/>
              </a:spcBef>
            </a:pPr>
            <a:r>
              <a:rPr lang="id-ID" sz="1800" dirty="0">
                <a:solidFill>
                  <a:schemeClr val="tx1"/>
                </a:solidFill>
              </a:rPr>
              <a:t>Pengubahan yang tidak diinginkan</a:t>
            </a:r>
          </a:p>
          <a:p>
            <a:pPr marL="403225" algn="just">
              <a:spcBef>
                <a:spcPts val="1157"/>
              </a:spcBef>
            </a:pPr>
            <a:r>
              <a:rPr lang="id-ID" sz="1800" dirty="0">
                <a:solidFill>
                  <a:schemeClr val="tx1"/>
                </a:solidFill>
              </a:rPr>
              <a:t>Penggunaan yang tidak diinginkan</a:t>
            </a:r>
          </a:p>
          <a:p>
            <a:pPr marL="403225" algn="just">
              <a:spcBef>
                <a:spcPts val="1157"/>
              </a:spcBef>
            </a:pPr>
            <a:r>
              <a:rPr lang="id-ID" sz="1800" dirty="0">
                <a:solidFill>
                  <a:schemeClr val="tx1"/>
                </a:solidFill>
              </a:rPr>
              <a:t>Serangan dari luar</a:t>
            </a:r>
            <a:endParaRPr lang="en-US" sz="1800" dirty="0">
              <a:solidFill>
                <a:schemeClr val="tx1"/>
              </a:solidFill>
            </a:endParaRPr>
          </a:p>
          <a:p>
            <a:pPr algn="just">
              <a:spcBef>
                <a:spcPts val="1157"/>
              </a:spcBef>
            </a:pPr>
            <a:r>
              <a:rPr lang="id-ID" sz="18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0179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85720" y="593167"/>
            <a:ext cx="7434917" cy="851239"/>
          </a:xfrm>
        </p:spPr>
        <p:txBody>
          <a:bodyPr>
            <a:normAutofit/>
          </a:bodyPr>
          <a:lstStyle/>
          <a:p>
            <a:r>
              <a:rPr lang="id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Kebijakan Keamanan Informasi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10240" y="1914519"/>
            <a:ext cx="8348040" cy="3357586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id-ID" sz="2000" dirty="0"/>
              <a:t>Kebijakan adalah </a:t>
            </a:r>
            <a:r>
              <a:rPr lang="id-ID" sz="2000" dirty="0">
                <a:solidFill>
                  <a:srgbClr val="C00000"/>
                </a:solidFill>
              </a:rPr>
              <a:t>ketentuan</a:t>
            </a:r>
            <a:r>
              <a:rPr lang="id-ID" sz="2000" dirty="0"/>
              <a:t> atau </a:t>
            </a:r>
            <a:r>
              <a:rPr lang="id-ID" sz="2000" dirty="0">
                <a:solidFill>
                  <a:srgbClr val="C00000"/>
                </a:solidFill>
              </a:rPr>
              <a:t>prinsip-prinsip </a:t>
            </a:r>
            <a:r>
              <a:rPr lang="id-ID" sz="2000" dirty="0"/>
              <a:t>yang menggambarkan </a:t>
            </a:r>
            <a:r>
              <a:rPr lang="id-ID" sz="2000" dirty="0">
                <a:solidFill>
                  <a:srgbClr val="C00000"/>
                </a:solidFill>
              </a:rPr>
              <a:t>tekad</a:t>
            </a:r>
            <a:r>
              <a:rPr lang="id-ID" sz="2000" dirty="0"/>
              <a:t>, </a:t>
            </a:r>
            <a:r>
              <a:rPr lang="id-ID" sz="2000" dirty="0">
                <a:solidFill>
                  <a:srgbClr val="C00000"/>
                </a:solidFill>
              </a:rPr>
              <a:t>komitmen</a:t>
            </a:r>
            <a:r>
              <a:rPr lang="id-ID" sz="2000" dirty="0"/>
              <a:t> atau </a:t>
            </a:r>
            <a:r>
              <a:rPr lang="id-ID" sz="2000" dirty="0">
                <a:solidFill>
                  <a:srgbClr val="C00000"/>
                </a:solidFill>
              </a:rPr>
              <a:t>rencana manajemen </a:t>
            </a:r>
            <a:r>
              <a:rPr lang="id-ID" sz="2000" dirty="0"/>
              <a:t>terhadap suatu masalah tertentu yang yang </a:t>
            </a:r>
            <a:r>
              <a:rPr lang="id-ID" sz="2000" dirty="0">
                <a:solidFill>
                  <a:srgbClr val="C00000"/>
                </a:solidFill>
              </a:rPr>
              <a:t>dinyatakan secara formal</a:t>
            </a:r>
            <a:r>
              <a:rPr lang="id-ID" sz="2000" dirty="0"/>
              <a:t> oleh manajemen dan menjadi </a:t>
            </a:r>
            <a:r>
              <a:rPr lang="id-ID" sz="2000" dirty="0">
                <a:solidFill>
                  <a:srgbClr val="C00000"/>
                </a:solidFill>
              </a:rPr>
              <a:t>landasan kerja organisasi</a:t>
            </a:r>
            <a:r>
              <a:rPr lang="id-ID" sz="2000" dirty="0"/>
              <a:t>. </a:t>
            </a:r>
          </a:p>
          <a:p>
            <a:pPr algn="just">
              <a:lnSpc>
                <a:spcPct val="100000"/>
              </a:lnSpc>
            </a:pPr>
            <a:r>
              <a:rPr lang="id-ID" sz="2000" dirty="0">
                <a:solidFill>
                  <a:srgbClr val="0070C0"/>
                </a:solidFill>
              </a:rPr>
              <a:t>Pernyataan</a:t>
            </a:r>
            <a:r>
              <a:rPr lang="id-ID" sz="2000" dirty="0"/>
              <a:t> dan </a:t>
            </a:r>
            <a:r>
              <a:rPr lang="id-ID" sz="2000" dirty="0">
                <a:solidFill>
                  <a:srgbClr val="0070C0"/>
                </a:solidFill>
              </a:rPr>
              <a:t>sarana umum </a:t>
            </a:r>
            <a:r>
              <a:rPr lang="id-ID" sz="2000" dirty="0"/>
              <a:t>yang disediakan suatu organisasi untuk mencapai tujuannya yang </a:t>
            </a:r>
            <a:r>
              <a:rPr lang="id-ID" sz="2000" dirty="0">
                <a:solidFill>
                  <a:srgbClr val="0070C0"/>
                </a:solidFill>
              </a:rPr>
              <a:t>terkait dengan perlindungan </a:t>
            </a:r>
            <a:r>
              <a:rPr lang="id-ID" sz="2000" dirty="0"/>
              <a:t>terhadap </a:t>
            </a:r>
            <a:r>
              <a:rPr lang="id-ID" sz="2000" dirty="0">
                <a:solidFill>
                  <a:srgbClr val="0070C0"/>
                </a:solidFill>
              </a:rPr>
              <a:t>aset organisasi.</a:t>
            </a:r>
          </a:p>
          <a:p>
            <a:pPr algn="just">
              <a:lnSpc>
                <a:spcPct val="100000"/>
              </a:lnSpc>
            </a:pPr>
            <a:r>
              <a:rPr lang="id-ID" sz="2000" dirty="0"/>
              <a:t>Ringkas, tingkat tinggi, dan tidak pernah menyatakan “bagaimana” mengerjakan tujuan tersebut.</a:t>
            </a:r>
          </a:p>
        </p:txBody>
      </p:sp>
    </p:spTree>
    <p:extLst>
      <p:ext uri="{BB962C8B-B14F-4D97-AF65-F5344CB8AC3E}">
        <p14:creationId xmlns:p14="http://schemas.microsoft.com/office/powerpoint/2010/main" val="1874383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2" y="1771643"/>
            <a:ext cx="4537677" cy="3505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Kebijakan Keamanan Informasi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28596" y="1840288"/>
            <a:ext cx="7292041" cy="2834461"/>
          </a:xfrm>
        </p:spPr>
        <p:txBody>
          <a:bodyPr>
            <a:normAutofit/>
          </a:bodyPr>
          <a:lstStyle/>
          <a:p>
            <a:r>
              <a:rPr lang="id-ID" sz="2000" dirty="0"/>
              <a:t>Hirarki Kebijakan </a:t>
            </a:r>
          </a:p>
        </p:txBody>
      </p:sp>
    </p:spTree>
    <p:extLst>
      <p:ext uri="{BB962C8B-B14F-4D97-AF65-F5344CB8AC3E}">
        <p14:creationId xmlns:p14="http://schemas.microsoft.com/office/powerpoint/2010/main" val="307340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158" y="1771643"/>
            <a:ext cx="8786842" cy="3480479"/>
          </a:xfrm>
        </p:spPr>
        <p:txBody>
          <a:bodyPr>
            <a:noAutofit/>
          </a:bodyPr>
          <a:lstStyle/>
          <a:p>
            <a:pPr marL="110191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id-ID" sz="2000" b="1" dirty="0"/>
              <a:t>Prinsip dasar pembuatan kebijakan Keamanan Informasi :</a:t>
            </a:r>
          </a:p>
          <a:p>
            <a:pPr marL="442913" indent="-333375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arabicPeriod"/>
            </a:pPr>
            <a:r>
              <a:rPr lang="id-ID" sz="1800" dirty="0"/>
              <a:t>Kebijakan keamanan informasi sejalan dengan </a:t>
            </a:r>
            <a:r>
              <a:rPr lang="id-ID" sz="1800" dirty="0">
                <a:solidFill>
                  <a:srgbClr val="C00000"/>
                </a:solidFill>
              </a:rPr>
              <a:t>visi dan misi organisasi</a:t>
            </a:r>
            <a:r>
              <a:rPr lang="id-ID" sz="1800" dirty="0"/>
              <a:t>.</a:t>
            </a:r>
          </a:p>
          <a:p>
            <a:pPr marL="442913" indent="-333375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arabicPeriod"/>
            </a:pPr>
            <a:r>
              <a:rPr lang="id-ID" sz="1800" dirty="0"/>
              <a:t>Keamanan informasi harus menjadi bagian yang tidak terpisahkan dalam </a:t>
            </a:r>
            <a:r>
              <a:rPr lang="id-ID" sz="1800" dirty="0">
                <a:solidFill>
                  <a:srgbClr val="C00000"/>
                </a:solidFill>
              </a:rPr>
              <a:t>operasional manajemen</a:t>
            </a:r>
            <a:r>
              <a:rPr lang="id-ID" sz="1800" dirty="0"/>
              <a:t>.</a:t>
            </a:r>
          </a:p>
          <a:p>
            <a:pPr marL="442913" indent="-333375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arabicPeriod"/>
            </a:pPr>
            <a:r>
              <a:rPr lang="nn-NO" sz="1800" dirty="0"/>
              <a:t>Penerapan keamanan informasi harus memperhatikan </a:t>
            </a:r>
            <a:r>
              <a:rPr lang="nn-NO" sz="1800" dirty="0">
                <a:solidFill>
                  <a:srgbClr val="C00000"/>
                </a:solidFill>
              </a:rPr>
              <a:t>kelayakan biaya</a:t>
            </a:r>
            <a:r>
              <a:rPr lang="nn-NO" sz="1800" dirty="0">
                <a:solidFill>
                  <a:srgbClr val="FFFF00"/>
                </a:solidFill>
              </a:rPr>
              <a:t> </a:t>
            </a:r>
            <a:r>
              <a:rPr lang="nn-NO" sz="1800" dirty="0"/>
              <a:t>yang dibelanjakan </a:t>
            </a:r>
            <a:r>
              <a:rPr lang="nn-NO" sz="1800" dirty="0">
                <a:solidFill>
                  <a:srgbClr val="C00000"/>
                </a:solidFill>
              </a:rPr>
              <a:t>dibandingkan</a:t>
            </a:r>
            <a:r>
              <a:rPr lang="nn-NO" sz="1800" dirty="0"/>
              <a:t> dengan </a:t>
            </a:r>
            <a:r>
              <a:rPr lang="nn-NO" sz="1800" dirty="0">
                <a:solidFill>
                  <a:srgbClr val="C00000"/>
                </a:solidFill>
              </a:rPr>
              <a:t>hasil yang ingin dicapai</a:t>
            </a:r>
            <a:r>
              <a:rPr lang="nn-NO" sz="1800" dirty="0"/>
              <a:t>. </a:t>
            </a:r>
            <a:endParaRPr lang="id-ID" sz="1800" dirty="0"/>
          </a:p>
          <a:p>
            <a:pPr marL="442913" indent="-333375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arabicPeriod"/>
            </a:pPr>
            <a:r>
              <a:rPr lang="id-ID" sz="1800" dirty="0">
                <a:solidFill>
                  <a:srgbClr val="C00000"/>
                </a:solidFill>
              </a:rPr>
              <a:t>Tugas pokok dan fungsi manajer </a:t>
            </a:r>
            <a:r>
              <a:rPr lang="id-ID" sz="1800" dirty="0"/>
              <a:t>keamanan informasi harus jelas dan tertuang dalam </a:t>
            </a:r>
            <a:r>
              <a:rPr lang="id-ID" sz="1800" dirty="0">
                <a:solidFill>
                  <a:srgbClr val="C00000"/>
                </a:solidFill>
              </a:rPr>
              <a:t>dokumen resmi</a:t>
            </a:r>
            <a:r>
              <a:rPr lang="id-ID" sz="1800" dirty="0"/>
              <a:t>.</a:t>
            </a:r>
          </a:p>
          <a:p>
            <a:pPr marL="442913" indent="-333375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arabicPeriod" startAt="5"/>
            </a:pPr>
            <a:r>
              <a:rPr lang="id-ID" sz="1800" dirty="0">
                <a:solidFill>
                  <a:srgbClr val="C00000"/>
                </a:solidFill>
              </a:rPr>
              <a:t>Tanggung jawab dan wewenang penggunaan sistem </a:t>
            </a:r>
            <a:r>
              <a:rPr lang="id-ID" sz="1800" dirty="0"/>
              <a:t>keamanan informasi oleh pihak di luar organisasi harus dituangkan secara </a:t>
            </a:r>
            <a:r>
              <a:rPr lang="id-ID" sz="1800" dirty="0">
                <a:solidFill>
                  <a:srgbClr val="C00000"/>
                </a:solidFill>
              </a:rPr>
              <a:t>jelas</a:t>
            </a:r>
            <a:r>
              <a:rPr lang="id-ID" sz="1800" dirty="0"/>
              <a:t>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14282" y="593167"/>
            <a:ext cx="7506355" cy="851239"/>
          </a:xfrm>
        </p:spPr>
        <p:txBody>
          <a:bodyPr/>
          <a:lstStyle/>
          <a:p>
            <a:r>
              <a:rPr lang="id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Kebijakan Keamanan Informasi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12845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158" y="1843081"/>
            <a:ext cx="8786842" cy="3409041"/>
          </a:xfrm>
        </p:spPr>
        <p:txBody>
          <a:bodyPr>
            <a:noAutofit/>
          </a:bodyPr>
          <a:lstStyle/>
          <a:p>
            <a:pPr marL="452438" indent="-342900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arabicPeriod" startAt="6"/>
            </a:pPr>
            <a:r>
              <a:rPr lang="id-ID" sz="1800" dirty="0"/>
              <a:t>Diperlukan </a:t>
            </a:r>
            <a:r>
              <a:rPr lang="id-ID" sz="1800" dirty="0">
                <a:solidFill>
                  <a:srgbClr val="C00000"/>
                </a:solidFill>
              </a:rPr>
              <a:t>pendekatan menyeluruh </a:t>
            </a:r>
            <a:r>
              <a:rPr lang="id-ID" sz="1800" dirty="0"/>
              <a:t>dan </a:t>
            </a:r>
            <a:r>
              <a:rPr lang="id-ID" sz="1800" dirty="0">
                <a:solidFill>
                  <a:srgbClr val="C00000"/>
                </a:solidFill>
              </a:rPr>
              <a:t>terintegrasi </a:t>
            </a:r>
            <a:r>
              <a:rPr lang="id-ID" sz="1800" dirty="0"/>
              <a:t>untuk </a:t>
            </a:r>
            <a:r>
              <a:rPr lang="id-ID" sz="1800" dirty="0">
                <a:solidFill>
                  <a:srgbClr val="C00000"/>
                </a:solidFill>
              </a:rPr>
              <a:t>menerapkan</a:t>
            </a:r>
            <a:r>
              <a:rPr lang="id-ID" sz="1800" dirty="0"/>
              <a:t> keamanan informasi.</a:t>
            </a:r>
          </a:p>
          <a:p>
            <a:pPr marL="442913" indent="-333375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arabicPeriod" startAt="6"/>
            </a:pPr>
            <a:r>
              <a:rPr lang="id-ID" sz="1800" dirty="0"/>
              <a:t>Melakukan </a:t>
            </a:r>
            <a:r>
              <a:rPr lang="id-ID" sz="1800" dirty="0">
                <a:solidFill>
                  <a:srgbClr val="C00000"/>
                </a:solidFill>
              </a:rPr>
              <a:t>evaluasi</a:t>
            </a:r>
            <a:r>
              <a:rPr lang="id-ID" sz="1800" dirty="0">
                <a:solidFill>
                  <a:srgbClr val="FFFF00"/>
                </a:solidFill>
              </a:rPr>
              <a:t> </a:t>
            </a:r>
            <a:r>
              <a:rPr lang="id-ID" sz="1800" dirty="0"/>
              <a:t>keamanan informasi secara </a:t>
            </a:r>
            <a:r>
              <a:rPr lang="id-ID" sz="1800" dirty="0">
                <a:solidFill>
                  <a:srgbClr val="C00000"/>
                </a:solidFill>
              </a:rPr>
              <a:t>periodik</a:t>
            </a:r>
            <a:r>
              <a:rPr lang="id-ID" sz="1800" dirty="0"/>
              <a:t>.</a:t>
            </a:r>
          </a:p>
          <a:p>
            <a:pPr marL="442913" indent="-333375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arabicPeriod" startAt="6"/>
            </a:pPr>
            <a:r>
              <a:rPr lang="id-ID" sz="1800" dirty="0">
                <a:solidFill>
                  <a:srgbClr val="C00000"/>
                </a:solidFill>
              </a:rPr>
              <a:t>Sosialisasi</a:t>
            </a:r>
            <a:r>
              <a:rPr lang="id-ID" sz="1800" dirty="0">
                <a:solidFill>
                  <a:srgbClr val="FFFF00"/>
                </a:solidFill>
              </a:rPr>
              <a:t> </a:t>
            </a:r>
            <a:r>
              <a:rPr lang="id-ID" sz="1800" dirty="0"/>
              <a:t>kebijakan keamanan informasi</a:t>
            </a:r>
          </a:p>
          <a:p>
            <a:pPr marL="442913" indent="-333375">
              <a:lnSpc>
                <a:spcPct val="100000"/>
              </a:lnSpc>
              <a:spcBef>
                <a:spcPts val="600"/>
              </a:spcBef>
              <a:buSzPct val="90000"/>
              <a:buFont typeface="+mj-lt"/>
              <a:buAutoNum type="arabicPeriod"/>
            </a:pPr>
            <a:endParaRPr lang="id-ID" sz="1800" dirty="0"/>
          </a:p>
          <a:p>
            <a:pPr marL="110191" indent="0" algn="ctr">
              <a:lnSpc>
                <a:spcPct val="100000"/>
              </a:lnSpc>
              <a:spcBef>
                <a:spcPts val="600"/>
              </a:spcBef>
              <a:buNone/>
            </a:pPr>
            <a:endParaRPr lang="id-ID" sz="18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14282" y="593167"/>
            <a:ext cx="7506355" cy="851239"/>
          </a:xfrm>
        </p:spPr>
        <p:txBody>
          <a:bodyPr/>
          <a:lstStyle/>
          <a:p>
            <a:r>
              <a:rPr lang="id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Kebijakan Keamanan Informasi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12845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74380" y="1914518"/>
            <a:ext cx="4420188" cy="3361839"/>
          </a:xfrm>
        </p:spPr>
        <p:txBody>
          <a:bodyPr>
            <a:normAutofit/>
          </a:bodyPr>
          <a:lstStyle/>
          <a:p>
            <a:r>
              <a:rPr lang="id-ID" sz="1800" dirty="0"/>
              <a:t>Access Control Policy</a:t>
            </a:r>
          </a:p>
          <a:p>
            <a:r>
              <a:rPr lang="id-ID" sz="1800" dirty="0"/>
              <a:t>Contingency Planning Policy</a:t>
            </a:r>
          </a:p>
          <a:p>
            <a:r>
              <a:rPr lang="id-ID" sz="1800" dirty="0"/>
              <a:t>Data Classification Policy</a:t>
            </a:r>
          </a:p>
          <a:p>
            <a:r>
              <a:rPr lang="id-ID" sz="1800" dirty="0"/>
              <a:t>Change Control Policy</a:t>
            </a:r>
          </a:p>
          <a:p>
            <a:r>
              <a:rPr lang="id-ID" sz="1800" dirty="0"/>
              <a:t>Wireless Policy</a:t>
            </a:r>
          </a:p>
          <a:p>
            <a:r>
              <a:rPr lang="id-ID" sz="1800" dirty="0"/>
              <a:t>Incident Response Policy</a:t>
            </a:r>
          </a:p>
          <a:p>
            <a:r>
              <a:rPr lang="id-ID" sz="1800" dirty="0"/>
              <a:t>Termination of Access Policy</a:t>
            </a:r>
          </a:p>
          <a:p>
            <a:r>
              <a:rPr lang="id-ID" sz="1800" dirty="0"/>
              <a:t>Backup Policy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"/>
          </p:nvPr>
        </p:nvSpPr>
        <p:spPr>
          <a:xfrm>
            <a:off x="4754878" y="1985956"/>
            <a:ext cx="4297620" cy="3290401"/>
          </a:xfrm>
        </p:spPr>
        <p:txBody>
          <a:bodyPr>
            <a:normAutofit lnSpcReduction="10000"/>
          </a:bodyPr>
          <a:lstStyle/>
          <a:p>
            <a:r>
              <a:rPr lang="id-ID" sz="1800" dirty="0"/>
              <a:t>Virus Policy</a:t>
            </a:r>
          </a:p>
          <a:p>
            <a:r>
              <a:rPr lang="id-ID" sz="1800" dirty="0"/>
              <a:t>Retention Policy</a:t>
            </a:r>
          </a:p>
          <a:p>
            <a:r>
              <a:rPr lang="id-ID" sz="1800" dirty="0"/>
              <a:t>Physical Access Policy</a:t>
            </a:r>
          </a:p>
          <a:p>
            <a:r>
              <a:rPr lang="id-ID" sz="1800" dirty="0"/>
              <a:t>Computer Security Policy</a:t>
            </a:r>
          </a:p>
          <a:p>
            <a:r>
              <a:rPr lang="id-ID" sz="1800" dirty="0"/>
              <a:t>Security Awareness Policy</a:t>
            </a:r>
          </a:p>
          <a:p>
            <a:r>
              <a:rPr lang="id-ID" sz="1800" dirty="0"/>
              <a:t>Audit Trail Policy</a:t>
            </a:r>
          </a:p>
          <a:p>
            <a:r>
              <a:rPr lang="id-ID" sz="1800" dirty="0"/>
              <a:t>Firewall Policy</a:t>
            </a:r>
          </a:p>
          <a:p>
            <a:r>
              <a:rPr lang="id-ID" sz="1800" dirty="0"/>
              <a:t>Network Security Policy</a:t>
            </a:r>
          </a:p>
          <a:p>
            <a:r>
              <a:rPr lang="id-ID" sz="1800" dirty="0"/>
              <a:t>Encryption Policy</a:t>
            </a:r>
          </a:p>
          <a:p>
            <a:pPr marL="110191" indent="0" algn="ctr">
              <a:spcBef>
                <a:spcPts val="1469"/>
              </a:spcBef>
              <a:buNone/>
            </a:pPr>
            <a:endParaRPr lang="id-ID" sz="18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85720" y="593167"/>
            <a:ext cx="7434917" cy="851239"/>
          </a:xfrm>
        </p:spPr>
        <p:txBody>
          <a:bodyPr/>
          <a:lstStyle/>
          <a:p>
            <a:r>
              <a:rPr lang="id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Contoh Kebijakan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3408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14282" y="593167"/>
            <a:ext cx="7506355" cy="851239"/>
          </a:xfrm>
        </p:spPr>
        <p:txBody>
          <a:bodyPr/>
          <a:lstStyle/>
          <a:p>
            <a:r>
              <a:rPr lang="id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 Keamanan Informasi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57158" y="1840288"/>
            <a:ext cx="8786842" cy="328894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id-ID" sz="2000" dirty="0"/>
              <a:t>Standar adalah seperangkat aturan teknis yang harus dipatuhi suatu organisasi dalam rangka menerapkan suatu kerangka kerja tata kelola TIK. 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id-ID" sz="2000" dirty="0"/>
              <a:t>Kegiatan, tindakan, aturan yang dirancang untuk </a:t>
            </a:r>
            <a:r>
              <a:rPr lang="id-ID" sz="2000" b="1" dirty="0">
                <a:solidFill>
                  <a:srgbClr val="0070C0"/>
                </a:solidFill>
              </a:rPr>
              <a:t>menghadirkan kebijakan</a:t>
            </a:r>
            <a:r>
              <a:rPr lang="id-ID" sz="2000" b="1" dirty="0">
                <a:solidFill>
                  <a:srgbClr val="FFFF00"/>
                </a:solidFill>
              </a:rPr>
              <a:t> </a:t>
            </a:r>
            <a:r>
              <a:rPr lang="id-ID" sz="2000" dirty="0"/>
              <a:t>dengan </a:t>
            </a:r>
            <a:r>
              <a:rPr lang="id-ID" sz="2000" b="1" dirty="0">
                <a:solidFill>
                  <a:srgbClr val="0070C0"/>
                </a:solidFill>
              </a:rPr>
              <a:t>struktur dukungan </a:t>
            </a:r>
            <a:r>
              <a:rPr lang="id-ID" sz="2000" b="1" dirty="0"/>
              <a:t>dan </a:t>
            </a:r>
            <a:r>
              <a:rPr lang="id-ID" sz="2000" b="1" dirty="0">
                <a:solidFill>
                  <a:srgbClr val="0070C0"/>
                </a:solidFill>
              </a:rPr>
              <a:t>arahan spesifik </a:t>
            </a:r>
            <a:r>
              <a:rPr lang="id-ID" sz="2000" dirty="0"/>
              <a:t>yang diperlukan </a:t>
            </a:r>
            <a:r>
              <a:rPr lang="id-ID" sz="2000" b="1" dirty="0">
                <a:solidFill>
                  <a:srgbClr val="0070C0"/>
                </a:solidFill>
              </a:rPr>
              <a:t>agar bermakna dan efektif</a:t>
            </a:r>
            <a:endParaRPr lang="id-ID" sz="2000" dirty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id-ID" sz="2000" dirty="0"/>
              <a:t>Standar </a:t>
            </a:r>
            <a:r>
              <a:rPr lang="id-ID" sz="2000" dirty="0">
                <a:solidFill>
                  <a:srgbClr val="0070C0"/>
                </a:solidFill>
              </a:rPr>
              <a:t>menentukan penggunaan teknologi secara seragam</a:t>
            </a:r>
            <a:r>
              <a:rPr lang="id-ID" sz="2000" dirty="0"/>
              <a:t>.</a:t>
            </a:r>
            <a:r>
              <a:rPr lang="id-ID" sz="2000" dirty="0">
                <a:solidFill>
                  <a:srgbClr val="FFFF00"/>
                </a:solidFill>
              </a:rPr>
              <a:t> 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id-ID" sz="2000" dirty="0"/>
              <a:t>Standar  bersifat </a:t>
            </a:r>
            <a:r>
              <a:rPr lang="id-ID" sz="2000" dirty="0">
                <a:solidFill>
                  <a:srgbClr val="0070C0"/>
                </a:solidFill>
              </a:rPr>
              <a:t>wajib</a:t>
            </a:r>
            <a:r>
              <a:rPr lang="id-ID" sz="2000" dirty="0"/>
              <a:t> dan </a:t>
            </a:r>
            <a:r>
              <a:rPr lang="id-ID" sz="2000" dirty="0">
                <a:solidFill>
                  <a:srgbClr val="0070C0"/>
                </a:solidFill>
              </a:rPr>
              <a:t>diterapkan secara keseluruhan </a:t>
            </a:r>
            <a:r>
              <a:rPr lang="id-ID" sz="2000" dirty="0"/>
              <a:t>pada organisasi. </a:t>
            </a:r>
          </a:p>
        </p:txBody>
      </p:sp>
    </p:spTree>
    <p:extLst>
      <p:ext uri="{BB962C8B-B14F-4D97-AF65-F5344CB8AC3E}">
        <p14:creationId xmlns:p14="http://schemas.microsoft.com/office/powerpoint/2010/main" val="476667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5819" y="2035558"/>
            <a:ext cx="8686800" cy="862786"/>
          </a:xfrm>
        </p:spPr>
        <p:txBody>
          <a:bodyPr>
            <a:normAutofit/>
          </a:bodyPr>
          <a:lstStyle/>
          <a:p>
            <a:r>
              <a:rPr lang="id-ID" dirty="0">
                <a:solidFill>
                  <a:schemeClr val="accent3">
                    <a:lumMod val="75000"/>
                  </a:schemeClr>
                </a:solidFill>
              </a:rPr>
              <a:t>access control policy</a:t>
            </a:r>
          </a:p>
        </p:txBody>
      </p:sp>
    </p:spTree>
    <p:extLst>
      <p:ext uri="{BB962C8B-B14F-4D97-AF65-F5344CB8AC3E}">
        <p14:creationId xmlns:p14="http://schemas.microsoft.com/office/powerpoint/2010/main" val="276060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1406" y="557197"/>
            <a:ext cx="7506355" cy="85123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accent3">
                    <a:lumMod val="7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id-ID" sz="3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Access Control System &amp; Methodology</a:t>
            </a:r>
            <a:endParaRPr lang="id-ID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0034" y="2057395"/>
            <a:ext cx="8276601" cy="2834461"/>
          </a:xfrm>
        </p:spPr>
        <p:txBody>
          <a:bodyPr>
            <a:normAutofit/>
          </a:bodyPr>
          <a:lstStyle/>
          <a:p>
            <a:pPr marL="271463" indent="-271463">
              <a:lnSpc>
                <a:spcPct val="100000"/>
              </a:lnSpc>
              <a:spcBef>
                <a:spcPts val="1200"/>
              </a:spcBef>
            </a:pPr>
            <a:r>
              <a:rPr lang="id-ID" sz="2000" dirty="0"/>
              <a:t>Kontrol adalah </a:t>
            </a:r>
            <a:r>
              <a:rPr lang="id-ID" sz="2000" dirty="0">
                <a:solidFill>
                  <a:srgbClr val="C00000"/>
                </a:solidFill>
              </a:rPr>
              <a:t>alat untuk mencegah terjadinya risiko</a:t>
            </a:r>
            <a:r>
              <a:rPr lang="id-ID" sz="2000" dirty="0"/>
              <a:t>, meliputi kebijakan, prosedur, panduan, tindakan atau struktur organisasi yang dapat bersifat administratif, teknis, manajemen atau legal.</a:t>
            </a:r>
          </a:p>
          <a:p>
            <a:pPr marL="271463" indent="-271463">
              <a:lnSpc>
                <a:spcPct val="100000"/>
              </a:lnSpc>
              <a:spcBef>
                <a:spcPts val="1200"/>
              </a:spcBef>
            </a:pPr>
            <a:r>
              <a:rPr lang="id-ID" sz="2000" dirty="0"/>
              <a:t>Kontrol akses merupakan mekanisme dan metode untuk </a:t>
            </a:r>
            <a:r>
              <a:rPr lang="id-ID" sz="2000" dirty="0">
                <a:solidFill>
                  <a:srgbClr val="C00000"/>
                </a:solidFill>
              </a:rPr>
              <a:t>mengendalikan akses terhadap sistem informasi perusahaan</a:t>
            </a:r>
            <a:r>
              <a:rPr lang="id-ID" sz="2000" dirty="0"/>
              <a:t>, sehingga </a:t>
            </a:r>
            <a:r>
              <a:rPr lang="id-ID" sz="2000" dirty="0">
                <a:solidFill>
                  <a:srgbClr val="C00000"/>
                </a:solidFill>
              </a:rPr>
              <a:t>kerahasiaan</a:t>
            </a:r>
            <a:r>
              <a:rPr lang="id-ID" sz="2000" dirty="0"/>
              <a:t>, </a:t>
            </a:r>
            <a:r>
              <a:rPr lang="id-ID" sz="2000" dirty="0">
                <a:solidFill>
                  <a:srgbClr val="C00000"/>
                </a:solidFill>
              </a:rPr>
              <a:t>integritas</a:t>
            </a:r>
            <a:r>
              <a:rPr lang="id-ID" sz="2000" dirty="0"/>
              <a:t>, dan </a:t>
            </a:r>
            <a:r>
              <a:rPr lang="id-ID" sz="2000" dirty="0">
                <a:solidFill>
                  <a:srgbClr val="C00000"/>
                </a:solidFill>
              </a:rPr>
              <a:t>ketersediaan</a:t>
            </a:r>
            <a:r>
              <a:rPr lang="id-ID" sz="2000" dirty="0"/>
              <a:t> informasi dapat </a:t>
            </a:r>
            <a:r>
              <a:rPr lang="id-ID" sz="2000" dirty="0">
                <a:solidFill>
                  <a:srgbClr val="C00000"/>
                </a:solidFill>
              </a:rPr>
              <a:t>dilindungi</a:t>
            </a:r>
            <a:r>
              <a:rPr lang="id-ID" sz="2000" dirty="0"/>
              <a:t> dari pihak-pihak yang tidak berwenang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458307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921" y="1855544"/>
            <a:ext cx="3825451" cy="4161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d-ID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Administrative Controls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14612" y="2414584"/>
            <a:ext cx="6177869" cy="2837537"/>
          </a:xfrm>
        </p:spPr>
        <p:txBody>
          <a:bodyPr>
            <a:normAutofit fontScale="92500" lnSpcReduction="20000"/>
          </a:bodyPr>
          <a:lstStyle/>
          <a:p>
            <a:pPr marL="348941" lvl="1" algn="r">
              <a:lnSpc>
                <a:spcPct val="110000"/>
              </a:lnSpc>
              <a:spcBef>
                <a:spcPts val="1157"/>
              </a:spcBef>
            </a:pPr>
            <a:r>
              <a:rPr lang="id-ID" dirty="0">
                <a:solidFill>
                  <a:schemeClr val="tx1"/>
                </a:solidFill>
              </a:rPr>
              <a:t>Melakukan pemeriksaan latar belakang calon karyawan </a:t>
            </a:r>
          </a:p>
          <a:p>
            <a:pPr marL="348941" lvl="1" algn="r">
              <a:lnSpc>
                <a:spcPct val="110000"/>
              </a:lnSpc>
              <a:spcBef>
                <a:spcPts val="1157"/>
              </a:spcBef>
            </a:pPr>
            <a:r>
              <a:rPr lang="id-ID" dirty="0">
                <a:solidFill>
                  <a:schemeClr val="tx1"/>
                </a:solidFill>
              </a:rPr>
              <a:t>Melakukan pelatihan pemahaman akan pentingnya keamanan </a:t>
            </a:r>
          </a:p>
          <a:p>
            <a:pPr marL="348941" lvl="1" algn="r">
              <a:lnSpc>
                <a:spcPct val="110000"/>
              </a:lnSpc>
              <a:spcBef>
                <a:spcPts val="1157"/>
              </a:spcBef>
            </a:pPr>
            <a:r>
              <a:rPr lang="id-ID" dirty="0">
                <a:solidFill>
                  <a:schemeClr val="tx1"/>
                </a:solidFill>
              </a:rPr>
              <a:t>Penjadwalan cuti </a:t>
            </a:r>
          </a:p>
          <a:p>
            <a:pPr marL="348941" lvl="1" algn="r">
              <a:lnSpc>
                <a:spcPct val="110000"/>
              </a:lnSpc>
              <a:spcBef>
                <a:spcPts val="1157"/>
              </a:spcBef>
            </a:pPr>
            <a:r>
              <a:rPr lang="id-ID" dirty="0">
                <a:solidFill>
                  <a:schemeClr val="tx1"/>
                </a:solidFill>
              </a:rPr>
              <a:t>Rotasi pekerjaan dan pembagian tanggung jawab pekerjaan </a:t>
            </a:r>
          </a:p>
          <a:p>
            <a:pPr marL="348941" lvl="1" algn="r">
              <a:lnSpc>
                <a:spcPct val="110000"/>
              </a:lnSpc>
              <a:spcBef>
                <a:spcPts val="1157"/>
              </a:spcBef>
            </a:pPr>
            <a:r>
              <a:rPr lang="id-ID" dirty="0">
                <a:solidFill>
                  <a:schemeClr val="tx1"/>
                </a:solidFill>
              </a:rPr>
              <a:t>Penandaan dokumen sensitif/rahasia. 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7FBFC"/>
              </a:clrFrom>
              <a:clrTo>
                <a:srgbClr val="F7FB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2557461"/>
            <a:ext cx="2860062" cy="2098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85720" y="593167"/>
            <a:ext cx="7434917" cy="851239"/>
          </a:xfrm>
        </p:spPr>
        <p:txBody>
          <a:bodyPr/>
          <a:lstStyle/>
          <a:p>
            <a:r>
              <a:rPr lang="id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</a:t>
            </a:r>
          </a:p>
        </p:txBody>
      </p:sp>
    </p:spTree>
    <p:extLst>
      <p:ext uri="{BB962C8B-B14F-4D97-AF65-F5344CB8AC3E}">
        <p14:creationId xmlns:p14="http://schemas.microsoft.com/office/powerpoint/2010/main" val="3570713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4282" y="1771643"/>
            <a:ext cx="3970783" cy="567064"/>
          </a:xfrm>
        </p:spPr>
        <p:txBody>
          <a:bodyPr>
            <a:noAutofit/>
          </a:bodyPr>
          <a:lstStyle/>
          <a:p>
            <a:pPr marL="110191" indent="0">
              <a:buNone/>
            </a:pPr>
            <a:r>
              <a:rPr lang="id-ID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Technical Controls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51922" y="2019862"/>
            <a:ext cx="5040560" cy="3358603"/>
          </a:xfrm>
        </p:spPr>
        <p:txBody>
          <a:bodyPr>
            <a:normAutofit/>
          </a:bodyPr>
          <a:lstStyle/>
          <a:p>
            <a:pPr marL="440767" lvl="1" indent="-440767">
              <a:spcBef>
                <a:spcPts val="1157"/>
              </a:spcBef>
            </a:pPr>
            <a:r>
              <a:rPr lang="id-ID" dirty="0">
                <a:solidFill>
                  <a:schemeClr val="tx1"/>
                </a:solidFill>
              </a:rPr>
              <a:t>Pembatasan kesalahan pada login. </a:t>
            </a:r>
          </a:p>
          <a:p>
            <a:pPr marL="704003" lvl="2" indent="-269358">
              <a:spcBef>
                <a:spcPts val="1157"/>
              </a:spcBef>
            </a:pPr>
            <a:r>
              <a:rPr lang="id-ID" dirty="0">
                <a:solidFill>
                  <a:schemeClr val="tx1"/>
                </a:solidFill>
              </a:rPr>
              <a:t>Misal, apabila user salah memasukkan user name atau password selama lima kali berturut-turut pada kurun waktu 1 jam, maka user tersebut akan diblokir tidak dapat masuk ke dalam sistem selama 24  jam berikutnya. </a:t>
            </a:r>
          </a:p>
          <a:p>
            <a:pPr marL="440767" lvl="1" indent="-440767">
              <a:spcBef>
                <a:spcPts val="1157"/>
              </a:spcBef>
            </a:pPr>
            <a:r>
              <a:rPr lang="id-ID" dirty="0">
                <a:solidFill>
                  <a:schemeClr val="tx1"/>
                </a:solidFill>
              </a:rPr>
              <a:t>Aktivitas ini akan dicatat pada log untuk keperluan audit. </a:t>
            </a:r>
          </a:p>
          <a:p>
            <a:pPr>
              <a:spcBef>
                <a:spcPts val="1157"/>
              </a:spcBef>
            </a:pPr>
            <a:endParaRPr lang="id-ID" sz="23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00339"/>
            <a:ext cx="3035782" cy="2091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85720" y="593167"/>
            <a:ext cx="7434917" cy="851239"/>
          </a:xfrm>
        </p:spPr>
        <p:txBody>
          <a:bodyPr/>
          <a:lstStyle/>
          <a:p>
            <a:r>
              <a:rPr lang="id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46717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5720" y="1771643"/>
            <a:ext cx="4042792" cy="510357"/>
          </a:xfrm>
        </p:spPr>
        <p:txBody>
          <a:bodyPr>
            <a:noAutofit/>
          </a:bodyPr>
          <a:lstStyle/>
          <a:p>
            <a:pPr marL="110191" indent="0">
              <a:buNone/>
            </a:pPr>
            <a:r>
              <a:rPr lang="id-ID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Physical Controls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7983" y="2079293"/>
            <a:ext cx="4258817" cy="3127520"/>
          </a:xfrm>
        </p:spPr>
        <p:txBody>
          <a:bodyPr>
            <a:normAutofit/>
          </a:bodyPr>
          <a:lstStyle/>
          <a:p>
            <a:pPr marL="425462" lvl="1" indent="-336697">
              <a:spcBef>
                <a:spcPts val="1157"/>
              </a:spcBef>
            </a:pPr>
            <a:r>
              <a:rPr lang="id-ID" dirty="0">
                <a:solidFill>
                  <a:schemeClr val="tx1"/>
                </a:solidFill>
              </a:rPr>
              <a:t>Penggunaan CCTV untuk memantau aktivitas pada tempat yang sensitif keamanannya, misalnya: pada ruang server</a:t>
            </a:r>
          </a:p>
          <a:p>
            <a:pPr marL="425462" lvl="1" indent="-336697">
              <a:spcBef>
                <a:spcPts val="1157"/>
              </a:spcBef>
            </a:pPr>
            <a:r>
              <a:rPr lang="id-ID" dirty="0">
                <a:solidFill>
                  <a:schemeClr val="tx1"/>
                </a:solidFill>
              </a:rPr>
              <a:t>Penggunaan magnetic ID card untuk dapat memasuki ruang server.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6" y="2667784"/>
            <a:ext cx="3517103" cy="182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14282" y="593167"/>
            <a:ext cx="7506355" cy="851239"/>
          </a:xfrm>
        </p:spPr>
        <p:txBody>
          <a:bodyPr/>
          <a:lstStyle/>
          <a:p>
            <a:r>
              <a:rPr lang="id-ID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2172985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2we26u4fam7n16rz3a44uhbe1bq2.wpengine.netdna-cdn.com/wp-content/uploads/082412_1834_Chapter11Id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793038"/>
            <a:ext cx="3881263" cy="302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8166" y="1770990"/>
            <a:ext cx="4367100" cy="3628445"/>
          </a:xfrm>
          <a:prstGeom prst="rect">
            <a:avLst/>
          </a:prstGeom>
          <a:noFill/>
        </p:spPr>
        <p:txBody>
          <a:bodyPr wrap="square" lIns="88153" tIns="44077" rIns="88153" bIns="44077" rtlCol="0">
            <a:spAutoFit/>
          </a:bodyPr>
          <a:lstStyle/>
          <a:p>
            <a:pPr marL="275479" indent="-275479">
              <a:spcBef>
                <a:spcPts val="1157"/>
              </a:spcBef>
              <a:buFont typeface="Arial" pitchFamily="34" charset="0"/>
              <a:buChar char="•"/>
            </a:pPr>
            <a:r>
              <a:rPr lang="id-ID" sz="2000" dirty="0"/>
              <a:t>Dapat dipertanggung jawabkan</a:t>
            </a:r>
          </a:p>
          <a:p>
            <a:pPr marL="275479" indent="-275479">
              <a:spcBef>
                <a:spcPts val="1157"/>
              </a:spcBef>
              <a:buFont typeface="Arial" pitchFamily="34" charset="0"/>
              <a:buChar char="•"/>
            </a:pPr>
            <a:r>
              <a:rPr lang="id-ID" sz="2000" dirty="0"/>
              <a:t>Tidak bertentangan dengan peraturan UU yang berlaku, baik sumber inputnya, prosesnya, maupun peruntukan/ pemanfaatan outputnya</a:t>
            </a:r>
          </a:p>
          <a:p>
            <a:pPr marL="275479" indent="-275479">
              <a:spcBef>
                <a:spcPts val="1157"/>
              </a:spcBef>
              <a:buFont typeface="Arial" pitchFamily="34" charset="0"/>
              <a:buChar char="•"/>
            </a:pPr>
            <a:r>
              <a:rPr lang="id-ID" sz="2000" dirty="0"/>
              <a:t>Harus mencapai sasaran baik fisik, keuangan maunpun manfaat bagi kelancaran tugas</a:t>
            </a:r>
          </a:p>
          <a:p>
            <a:pPr marL="275479" indent="-275479">
              <a:spcBef>
                <a:spcPts val="1157"/>
              </a:spcBef>
              <a:buFont typeface="Arial" pitchFamily="34" charset="0"/>
              <a:buChar char="•"/>
            </a:pPr>
            <a:endParaRPr lang="id-ID" sz="200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85720" y="593167"/>
            <a:ext cx="7434917" cy="851239"/>
          </a:xfrm>
        </p:spPr>
        <p:txBody>
          <a:bodyPr/>
          <a:lstStyle/>
          <a:p>
            <a:r>
              <a:rPr lang="id-ID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Accountable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88793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499994" y="2511030"/>
            <a:ext cx="4398640" cy="1720379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id-ID" dirty="0">
                <a:solidFill>
                  <a:schemeClr val="tx1"/>
                </a:solidFill>
              </a:rPr>
              <a:t>Identifikasi merupakan </a:t>
            </a:r>
            <a:r>
              <a:rPr lang="id-ID" dirty="0">
                <a:solidFill>
                  <a:srgbClr val="C00000"/>
                </a:solidFill>
              </a:rPr>
              <a:t>mekanisme </a:t>
            </a:r>
            <a:r>
              <a:rPr lang="id-ID" dirty="0">
                <a:solidFill>
                  <a:schemeClr val="tx1"/>
                </a:solidFill>
              </a:rPr>
              <a:t>untuk </a:t>
            </a:r>
            <a:r>
              <a:rPr lang="id-ID" dirty="0">
                <a:solidFill>
                  <a:srgbClr val="C00000"/>
                </a:solidFill>
              </a:rPr>
              <a:t>mengenali subyek  </a:t>
            </a:r>
            <a:r>
              <a:rPr lang="id-ID" dirty="0">
                <a:solidFill>
                  <a:schemeClr val="tx1"/>
                </a:solidFill>
              </a:rPr>
              <a:t>(pengguna, sistem) sebelum memperoleh akses ke sistem informasi.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6" y="2246687"/>
            <a:ext cx="3672408" cy="2525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14282" y="593167"/>
            <a:ext cx="7506355" cy="851239"/>
          </a:xfrm>
        </p:spPr>
        <p:txBody>
          <a:bodyPr/>
          <a:lstStyle/>
          <a:p>
            <a:r>
              <a:rPr lang="id-ID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Identification</a:t>
            </a:r>
          </a:p>
        </p:txBody>
      </p:sp>
    </p:spTree>
    <p:extLst>
      <p:ext uri="{BB962C8B-B14F-4D97-AF65-F5344CB8AC3E}">
        <p14:creationId xmlns:p14="http://schemas.microsoft.com/office/powerpoint/2010/main" val="18908053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275858" y="1843081"/>
            <a:ext cx="5725298" cy="3295628"/>
          </a:xfrm>
        </p:spPr>
        <p:txBody>
          <a:bodyPr>
            <a:normAutofit/>
          </a:bodyPr>
          <a:lstStyle/>
          <a:p>
            <a:pPr marL="348941" lvl="1">
              <a:spcBef>
                <a:spcPts val="1157"/>
              </a:spcBef>
            </a:pPr>
            <a:r>
              <a:rPr lang="id-ID" dirty="0">
                <a:solidFill>
                  <a:schemeClr val="tx1"/>
                </a:solidFill>
              </a:rPr>
              <a:t>Otentifikasi merupakan </a:t>
            </a:r>
            <a:r>
              <a:rPr lang="id-ID" dirty="0">
                <a:solidFill>
                  <a:srgbClr val="C00000"/>
                </a:solidFill>
              </a:rPr>
              <a:t>mekanisme verifikasi</a:t>
            </a:r>
            <a:r>
              <a:rPr lang="id-ID" dirty="0">
                <a:solidFill>
                  <a:srgbClr val="FFFF00"/>
                </a:solidFill>
              </a:rPr>
              <a:t> </a:t>
            </a:r>
            <a:r>
              <a:rPr lang="id-ID" dirty="0">
                <a:solidFill>
                  <a:schemeClr val="tx1"/>
                </a:solidFill>
              </a:rPr>
              <a:t>untuk </a:t>
            </a:r>
            <a:r>
              <a:rPr lang="id-ID" dirty="0">
                <a:solidFill>
                  <a:srgbClr val="C00000"/>
                </a:solidFill>
              </a:rPr>
              <a:t>membuktikan</a:t>
            </a:r>
            <a:r>
              <a:rPr lang="id-ID" dirty="0">
                <a:solidFill>
                  <a:schemeClr val="tx1"/>
                </a:solidFill>
              </a:rPr>
              <a:t> bahwa </a:t>
            </a:r>
            <a:r>
              <a:rPr lang="id-ID" dirty="0">
                <a:solidFill>
                  <a:srgbClr val="C00000"/>
                </a:solidFill>
              </a:rPr>
              <a:t>identitas</a:t>
            </a:r>
            <a:r>
              <a:rPr lang="id-ID" dirty="0">
                <a:solidFill>
                  <a:schemeClr val="tx1"/>
                </a:solidFill>
              </a:rPr>
              <a:t> yang di klaim oleh subyek untuk masuk ke dalam sistem informasi adalah </a:t>
            </a:r>
            <a:r>
              <a:rPr lang="id-ID" dirty="0">
                <a:solidFill>
                  <a:srgbClr val="C00000"/>
                </a:solidFill>
              </a:rPr>
              <a:t>benar</a:t>
            </a:r>
            <a:r>
              <a:rPr lang="id-ID" dirty="0">
                <a:solidFill>
                  <a:schemeClr val="tx1"/>
                </a:solidFill>
              </a:rPr>
              <a:t>. </a:t>
            </a:r>
          </a:p>
          <a:p>
            <a:pPr marL="348941" lvl="1">
              <a:spcBef>
                <a:spcPts val="1157"/>
              </a:spcBef>
            </a:pPr>
            <a:r>
              <a:rPr lang="id-ID" dirty="0">
                <a:solidFill>
                  <a:schemeClr val="tx1"/>
                </a:solidFill>
              </a:rPr>
              <a:t>Otentikasi melakukan verifikasi berdasarkan </a:t>
            </a:r>
            <a:r>
              <a:rPr lang="id-ID" dirty="0">
                <a:solidFill>
                  <a:srgbClr val="C00000"/>
                </a:solidFill>
              </a:rPr>
              <a:t>tiga tipe faktor</a:t>
            </a:r>
            <a:r>
              <a:rPr lang="id-ID" dirty="0">
                <a:solidFill>
                  <a:schemeClr val="tx1"/>
                </a:solidFill>
              </a:rPr>
              <a:t>, yaitu: </a:t>
            </a:r>
          </a:p>
          <a:p>
            <a:pPr marL="690230" lvl="2">
              <a:spcBef>
                <a:spcPts val="1157"/>
              </a:spcBef>
            </a:pPr>
            <a:r>
              <a:rPr lang="id-ID" i="1" dirty="0"/>
              <a:t>Something you know</a:t>
            </a:r>
          </a:p>
          <a:p>
            <a:pPr marL="690230" lvl="2">
              <a:spcBef>
                <a:spcPts val="0"/>
              </a:spcBef>
            </a:pPr>
            <a:r>
              <a:rPr lang="id-ID" i="1" dirty="0"/>
              <a:t>Something you have</a:t>
            </a:r>
          </a:p>
          <a:p>
            <a:pPr marL="690230" lvl="2">
              <a:spcBef>
                <a:spcPts val="0"/>
              </a:spcBef>
            </a:pPr>
            <a:r>
              <a:rPr lang="id-ID" i="1" dirty="0"/>
              <a:t>Personal identity (fingerprint, bioretina, face, etc)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26410" y="2296945"/>
            <a:ext cx="3002551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7158" y="593167"/>
            <a:ext cx="7363479" cy="851239"/>
          </a:xfrm>
        </p:spPr>
        <p:txBody>
          <a:bodyPr/>
          <a:lstStyle/>
          <a:p>
            <a:r>
              <a:rPr lang="id-ID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Authentification</a:t>
            </a:r>
          </a:p>
        </p:txBody>
      </p:sp>
    </p:spTree>
    <p:extLst>
      <p:ext uri="{BB962C8B-B14F-4D97-AF65-F5344CB8AC3E}">
        <p14:creationId xmlns:p14="http://schemas.microsoft.com/office/powerpoint/2010/main" val="26325604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5" y="2019863"/>
            <a:ext cx="1960743" cy="2823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43240" y="1914519"/>
            <a:ext cx="5543560" cy="3280896"/>
          </a:xfrm>
        </p:spPr>
        <p:txBody>
          <a:bodyPr>
            <a:normAutofit/>
          </a:bodyPr>
          <a:lstStyle/>
          <a:p>
            <a:pPr marL="330576" lvl="1" indent="-330576">
              <a:spcBef>
                <a:spcPts val="1157"/>
              </a:spcBef>
            </a:pPr>
            <a:r>
              <a:rPr lang="id-ID" dirty="0">
                <a:solidFill>
                  <a:schemeClr val="tx1"/>
                </a:solidFill>
              </a:rPr>
              <a:t>Otorisasi merupakan proses </a:t>
            </a:r>
            <a:r>
              <a:rPr lang="id-ID" dirty="0">
                <a:solidFill>
                  <a:srgbClr val="C00000"/>
                </a:solidFill>
              </a:rPr>
              <a:t>pemberian hak </a:t>
            </a:r>
            <a:r>
              <a:rPr lang="id-ID" dirty="0">
                <a:solidFill>
                  <a:schemeClr val="tx1"/>
                </a:solidFill>
              </a:rPr>
              <a:t>kepada subyek </a:t>
            </a:r>
            <a:r>
              <a:rPr lang="id-ID" dirty="0">
                <a:solidFill>
                  <a:srgbClr val="C00000"/>
                </a:solidFill>
              </a:rPr>
              <a:t>untuk melakukan akses </a:t>
            </a:r>
            <a:r>
              <a:rPr lang="id-ID" dirty="0">
                <a:solidFill>
                  <a:schemeClr val="tx1"/>
                </a:solidFill>
              </a:rPr>
              <a:t>terhadap sistem informasi sesuai dengan level akses yang telah ditentukan sebelumnya. </a:t>
            </a:r>
          </a:p>
          <a:p>
            <a:pPr marL="330576" lvl="1" indent="-330576">
              <a:spcBef>
                <a:spcPts val="1157"/>
              </a:spcBef>
            </a:pPr>
            <a:r>
              <a:rPr lang="id-ID" dirty="0">
                <a:solidFill>
                  <a:schemeClr val="tx1"/>
                </a:solidFill>
              </a:rPr>
              <a:t>Proses otorisasi dilakukan dengan mengacu pada </a:t>
            </a:r>
            <a:r>
              <a:rPr lang="id-ID" i="1" dirty="0">
                <a:solidFill>
                  <a:srgbClr val="C00000"/>
                </a:solidFill>
              </a:rPr>
              <a:t>access control matrix</a:t>
            </a:r>
            <a:r>
              <a:rPr lang="id-ID" dirty="0">
                <a:solidFill>
                  <a:srgbClr val="C00000"/>
                </a:solidFill>
              </a:rPr>
              <a:t> </a:t>
            </a:r>
            <a:r>
              <a:rPr lang="id-ID" dirty="0">
                <a:solidFill>
                  <a:schemeClr val="tx1"/>
                </a:solidFill>
              </a:rPr>
              <a:t>yang merupakan suatu tabel yang menerangkan tindakan yang dapat dilakukan oleh subyek terhadap sistem informasi. </a:t>
            </a:r>
          </a:p>
          <a:p>
            <a:pPr>
              <a:spcBef>
                <a:spcPts val="1157"/>
              </a:spcBef>
            </a:pPr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14282" y="593167"/>
            <a:ext cx="7506355" cy="851239"/>
          </a:xfrm>
        </p:spPr>
        <p:txBody>
          <a:bodyPr/>
          <a:lstStyle/>
          <a:p>
            <a:r>
              <a:rPr lang="id-ID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Otorization</a:t>
            </a:r>
          </a:p>
        </p:txBody>
      </p:sp>
    </p:spTree>
    <p:extLst>
      <p:ext uri="{BB962C8B-B14F-4D97-AF65-F5344CB8AC3E}">
        <p14:creationId xmlns:p14="http://schemas.microsoft.com/office/powerpoint/2010/main" val="3826708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857620" y="2200271"/>
            <a:ext cx="5143536" cy="2995146"/>
          </a:xfrm>
        </p:spPr>
        <p:txBody>
          <a:bodyPr>
            <a:normAutofit/>
          </a:bodyPr>
          <a:lstStyle/>
          <a:p>
            <a:pPr marL="330576" lvl="1" indent="-330576">
              <a:lnSpc>
                <a:spcPct val="100000"/>
              </a:lnSpc>
              <a:spcBef>
                <a:spcPts val="1157"/>
              </a:spcBef>
            </a:pPr>
            <a:r>
              <a:rPr lang="id-ID" dirty="0">
                <a:solidFill>
                  <a:schemeClr val="tx1"/>
                </a:solidFill>
              </a:rPr>
              <a:t>Akuntabilitas merupakan mekanisme untuk </a:t>
            </a:r>
            <a:r>
              <a:rPr lang="id-ID" dirty="0">
                <a:solidFill>
                  <a:srgbClr val="C00000"/>
                </a:solidFill>
              </a:rPr>
              <a:t>mencatat setiap aktivitas </a:t>
            </a:r>
            <a:r>
              <a:rPr lang="id-ID" dirty="0">
                <a:solidFill>
                  <a:schemeClr val="tx1"/>
                </a:solidFill>
              </a:rPr>
              <a:t>yang dilakukan oleh pengguna. </a:t>
            </a:r>
          </a:p>
          <a:p>
            <a:pPr marL="330576" lvl="1" indent="-330576">
              <a:lnSpc>
                <a:spcPct val="100000"/>
              </a:lnSpc>
              <a:spcBef>
                <a:spcPts val="1157"/>
              </a:spcBef>
            </a:pPr>
            <a:r>
              <a:rPr lang="id-ID" dirty="0">
                <a:solidFill>
                  <a:schemeClr val="tx1"/>
                </a:solidFill>
              </a:rPr>
              <a:t>Pencatatan ini dapat </a:t>
            </a:r>
            <a:r>
              <a:rPr lang="id-ID" dirty="0">
                <a:solidFill>
                  <a:srgbClr val="C00000"/>
                </a:solidFill>
              </a:rPr>
              <a:t>mempermudah proses audit</a:t>
            </a:r>
            <a:r>
              <a:rPr lang="id-ID" dirty="0">
                <a:solidFill>
                  <a:srgbClr val="FFFF00"/>
                </a:solidFill>
              </a:rPr>
              <a:t> </a:t>
            </a:r>
            <a:r>
              <a:rPr lang="id-ID" dirty="0">
                <a:solidFill>
                  <a:schemeClr val="tx1"/>
                </a:solidFill>
              </a:rPr>
              <a:t>terhadap sistem informasi dimana semua aktivitas dari setiap pengguna dapat dipertanggungjawabkan.</a:t>
            </a:r>
          </a:p>
          <a:p>
            <a:pPr>
              <a:lnSpc>
                <a:spcPct val="100000"/>
              </a:lnSpc>
              <a:spcBef>
                <a:spcPts val="1157"/>
              </a:spcBef>
            </a:pPr>
            <a:endParaRPr lang="id-ID" dirty="0">
              <a:solidFill>
                <a:schemeClr val="tx1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2343147"/>
            <a:ext cx="3283265" cy="2067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85720" y="593167"/>
            <a:ext cx="7434917" cy="851239"/>
          </a:xfrm>
        </p:spPr>
        <p:txBody>
          <a:bodyPr/>
          <a:lstStyle/>
          <a:p>
            <a:r>
              <a:rPr lang="id-ID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Accountability</a:t>
            </a:r>
          </a:p>
        </p:txBody>
      </p:sp>
    </p:spTree>
    <p:extLst>
      <p:ext uri="{BB962C8B-B14F-4D97-AF65-F5344CB8AC3E}">
        <p14:creationId xmlns:p14="http://schemas.microsoft.com/office/powerpoint/2010/main" val="32515264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23531" y="1914519"/>
            <a:ext cx="8496943" cy="3280898"/>
          </a:xfrm>
        </p:spPr>
        <p:txBody>
          <a:bodyPr>
            <a:normAutofit/>
          </a:bodyPr>
          <a:lstStyle/>
          <a:p>
            <a:pPr marL="110191" indent="0" fontAlgn="base">
              <a:buNone/>
            </a:pPr>
            <a:r>
              <a:rPr lang="id-ID" sz="2000" dirty="0"/>
              <a:t>Bentuk paling dasar dari manajemen keamanan informasi terdiri atas empat tahap yakni:</a:t>
            </a:r>
          </a:p>
          <a:p>
            <a:pPr marL="604838" indent="-242888" fontAlgn="base">
              <a:buFont typeface="+mj-lt"/>
              <a:buAutoNum type="alphaLcPeriod"/>
            </a:pPr>
            <a:r>
              <a:rPr lang="id-ID" sz="1800" dirty="0">
                <a:solidFill>
                  <a:srgbClr val="C00000"/>
                </a:solidFill>
              </a:rPr>
              <a:t>Mengidentifikasi ancaman </a:t>
            </a:r>
            <a:r>
              <a:rPr lang="id-ID" sz="1800" dirty="0"/>
              <a:t>yang dapat menyerang sumber daya informasi perusahaan</a:t>
            </a:r>
          </a:p>
          <a:p>
            <a:pPr marL="604838" indent="-242888" fontAlgn="base">
              <a:buFont typeface="+mj-lt"/>
              <a:buAutoNum type="alphaLcPeriod"/>
            </a:pPr>
            <a:r>
              <a:rPr lang="id-ID" sz="1800" dirty="0">
                <a:solidFill>
                  <a:srgbClr val="C00000"/>
                </a:solidFill>
              </a:rPr>
              <a:t>Mendefenisikan risiko </a:t>
            </a:r>
            <a:r>
              <a:rPr lang="id-ID" sz="1800" dirty="0"/>
              <a:t>yang dapat disebabkan oleh ancaman-ancaman tersebut</a:t>
            </a:r>
          </a:p>
          <a:p>
            <a:pPr marL="604838" indent="-242888" fontAlgn="base">
              <a:buFont typeface="+mj-lt"/>
              <a:buAutoNum type="alphaLcPeriod"/>
            </a:pPr>
            <a:r>
              <a:rPr lang="id-ID" sz="1800" dirty="0">
                <a:solidFill>
                  <a:srgbClr val="C00000"/>
                </a:solidFill>
              </a:rPr>
              <a:t>Menentukan kebijakan </a:t>
            </a:r>
            <a:r>
              <a:rPr lang="id-ID" sz="1800" dirty="0"/>
              <a:t>keamanan informasi</a:t>
            </a:r>
          </a:p>
          <a:p>
            <a:pPr marL="604838" indent="-242888" fontAlgn="base">
              <a:buFont typeface="+mj-lt"/>
              <a:buAutoNum type="alphaLcPeriod"/>
            </a:pPr>
            <a:r>
              <a:rPr lang="id-ID" sz="1800" dirty="0">
                <a:solidFill>
                  <a:srgbClr val="C00000"/>
                </a:solidFill>
              </a:rPr>
              <a:t>Mengimplementasikan pengendalian </a:t>
            </a:r>
            <a:r>
              <a:rPr lang="id-ID" sz="1800" dirty="0"/>
              <a:t>untuk mengatasi risiko-risiko tersebut.</a:t>
            </a:r>
          </a:p>
          <a:p>
            <a:pPr marL="110191" indent="0" fontAlgn="base">
              <a:buNone/>
            </a:pPr>
            <a:endParaRPr lang="id-ID" sz="20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85720" y="593167"/>
            <a:ext cx="7434917" cy="851239"/>
          </a:xfrm>
        </p:spPr>
        <p:txBody>
          <a:bodyPr/>
          <a:lstStyle/>
          <a:p>
            <a:r>
              <a:rPr lang="id-ID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Management</a:t>
            </a:r>
          </a:p>
        </p:txBody>
      </p:sp>
    </p:spTree>
    <p:extLst>
      <p:ext uri="{BB962C8B-B14F-4D97-AF65-F5344CB8AC3E}">
        <p14:creationId xmlns:p14="http://schemas.microsoft.com/office/powerpoint/2010/main" val="6457553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09QH3iDYSZce3zG7lU8ci"/>
</p:tagLst>
</file>

<file path=ppt/theme/theme1.xml><?xml version="1.0" encoding="utf-8"?>
<a:theme xmlns:a="http://schemas.openxmlformats.org/drawingml/2006/main" name="Theme1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04033917[[fn=Berlin]]_novariants" id="{309C13C0-3BE0-4E8F-8916-1D5516B3B5DD}" vid="{18E1BE87-7240-45DF-8788-3CAEB7F17AB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551</TotalTime>
  <Words>797</Words>
  <Application>Microsoft Office PowerPoint</Application>
  <PresentationFormat>Custom</PresentationFormat>
  <Paragraphs>104</Paragraphs>
  <Slides>26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Berlin Sans FB</vt:lpstr>
      <vt:lpstr>Calibri</vt:lpstr>
      <vt:lpstr>Trebuchet MS</vt:lpstr>
      <vt:lpstr>Wingdings</vt:lpstr>
      <vt:lpstr>Theme1</vt:lpstr>
      <vt:lpstr>KEAMANAN INFORMASI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Ancaman Aset Informasi  </vt:lpstr>
      <vt:lpstr>Kebijakan Keamanan Informasi</vt:lpstr>
      <vt:lpstr>Kebijakan Keamanan Informasi</vt:lpstr>
      <vt:lpstr>Kebijakan Keamanan Informasi</vt:lpstr>
      <vt:lpstr>Kebijakan Keamanan Informasi</vt:lpstr>
      <vt:lpstr>Contoh Kebijakan</vt:lpstr>
      <vt:lpstr>Standar Keamanan Informasi</vt:lpstr>
      <vt:lpstr>access control policy</vt:lpstr>
      <vt:lpstr> Access Control System &amp; Methodology</vt:lpstr>
      <vt:lpstr>Control</vt:lpstr>
      <vt:lpstr>Control</vt:lpstr>
      <vt:lpstr>Control</vt:lpstr>
      <vt:lpstr>Accountable</vt:lpstr>
      <vt:lpstr>Identification</vt:lpstr>
      <vt:lpstr>Authentification</vt:lpstr>
      <vt:lpstr>Otorization</vt:lpstr>
      <vt:lpstr>Accountability</vt:lpstr>
      <vt:lpstr>Risk Management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HP</cp:lastModifiedBy>
  <cp:revision>19</cp:revision>
  <dcterms:created xsi:type="dcterms:W3CDTF">2018-11-28T06:48:07Z</dcterms:created>
  <dcterms:modified xsi:type="dcterms:W3CDTF">2025-03-10T01:47:09Z</dcterms:modified>
</cp:coreProperties>
</file>